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11"/>
  </p:notesMasterIdLst>
  <p:handoutMasterIdLst>
    <p:handoutMasterId r:id="rId12"/>
  </p:handoutMasterIdLst>
  <p:sldIdLst>
    <p:sldId id="301" r:id="rId2"/>
    <p:sldId id="313" r:id="rId3"/>
    <p:sldId id="305" r:id="rId4"/>
    <p:sldId id="304" r:id="rId5"/>
    <p:sldId id="319" r:id="rId6"/>
    <p:sldId id="307" r:id="rId7"/>
    <p:sldId id="308" r:id="rId8"/>
    <p:sldId id="311" r:id="rId9"/>
    <p:sldId id="312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00"/>
    <a:srgbClr val="FFFF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56" autoAdjust="0"/>
  </p:normalViewPr>
  <p:slideViewPr>
    <p:cSldViewPr>
      <p:cViewPr>
        <p:scale>
          <a:sx n="75" d="100"/>
          <a:sy n="75" d="100"/>
        </p:scale>
        <p:origin x="-36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4CE22BF-629D-403E-BB2B-316C03935B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9AC0BB6-C6E9-41AD-8214-846CA0CFCB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8F57FF7-1361-4205-B81D-2093BB59D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FF96D-1134-41EB-A131-0C536A4F04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189BD-5810-4301-955C-70940AACDC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CBE8C-AF98-47D7-985F-07AAABE5E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71C6D3-4258-4659-9F41-126E55425C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7A9895-D40A-46BC-BE02-C6B1B982A9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BE5FCD-119F-4E92-8A43-FFDF67512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C86AA2-B0F2-4F19-B50E-A6A9B42408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C763C-9725-4AF0-A7A1-215A3A4AA9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B9989C-3FA4-4FA1-8DD5-3EB0F7084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4FF94EE-DDD8-42E5-9EF2-D78161CE2F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F66BA99-3EDA-4B14-91DF-4DF20E6BE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3" r:id="rId2"/>
    <p:sldLayoutId id="2147483918" r:id="rId3"/>
    <p:sldLayoutId id="2147483919" r:id="rId4"/>
    <p:sldLayoutId id="2147483920" r:id="rId5"/>
    <p:sldLayoutId id="2147483921" r:id="rId6"/>
    <p:sldLayoutId id="2147483914" r:id="rId7"/>
    <p:sldLayoutId id="2147483922" r:id="rId8"/>
    <p:sldLayoutId id="2147483923" r:id="rId9"/>
    <p:sldLayoutId id="2147483915" r:id="rId10"/>
    <p:sldLayoutId id="2147483916" r:id="rId11"/>
  </p:sldLayoutIdLst>
  <p:transition spd="med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5"/>
          <p:cNvSpPr>
            <a:spLocks noGrp="1"/>
          </p:cNvSpPr>
          <p:nvPr>
            <p:ph type="subTitle" idx="1"/>
          </p:nvPr>
        </p:nvSpPr>
        <p:spPr>
          <a:xfrm>
            <a:off x="-609600" y="304800"/>
            <a:ext cx="10287000" cy="5943600"/>
          </a:xfrm>
        </p:spPr>
        <p:txBody>
          <a:bodyPr/>
          <a:lstStyle/>
          <a:p>
            <a:pPr marR="0" eaLnBrk="1" hangingPunct="1"/>
            <a:endParaRPr lang="en-US" sz="4000" b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R="0" algn="ctr" eaLnBrk="1" hangingPunct="1"/>
            <a:r>
              <a:rPr lang="en-US" sz="28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</a:t>
            </a:r>
            <a:r>
              <a:rPr lang="en-US" sz="28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Works Department/Wastewater Division’s</a:t>
            </a:r>
          </a:p>
          <a:p>
            <a:pPr marR="0" algn="ctr" eaLnBrk="1" hangingPunct="1"/>
            <a:endParaRPr lang="en-US" sz="2800" b="1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R="0" algn="ctr" eaLnBrk="1" hangingPunct="1"/>
            <a:r>
              <a:rPr lang="en-US" sz="28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Bid </a:t>
            </a:r>
            <a:r>
              <a:rPr lang="en-US" sz="28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Goal and Pay for Performance Programs</a:t>
            </a:r>
          </a:p>
          <a:p>
            <a:pPr marR="0" algn="ctr" eaLnBrk="1" hangingPunct="1"/>
            <a:endParaRPr lang="en-US" sz="2800" b="1" dirty="0" smtClean="0">
              <a:solidFill>
                <a:srgbClr val="0000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R="0" algn="ctr" eaLnBrk="1" hangingPunct="1"/>
            <a:endParaRPr lang="en-US" sz="1800" b="1" dirty="0" smtClean="0">
              <a:solidFill>
                <a:srgbClr val="0000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R="0" algn="ctr" eaLnBrk="1" hangingPunct="1"/>
            <a:r>
              <a:rPr lang="en-US" sz="4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October 1, 2009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25E0A9C-8FE1-46B7-ABCA-FCFAB880B3C6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Delivers Quality Services &amp; Savings to Ratepayers, increasing accountability and public trust of Wastewater Division employees</a:t>
            </a:r>
          </a:p>
          <a:p>
            <a:pPr eaLnBrk="1" hangingPunct="1">
              <a:buFont typeface="Wingdings" pitchFamily="2" charset="2"/>
              <a:buChar char="ü"/>
            </a:pPr>
            <a:endParaRPr lang="en-US" sz="800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en-US" sz="800" dirty="0" smtClean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Develops Competitive Budgets that beat a Private Market Proposal (PMP) developed by industry experts </a:t>
            </a:r>
          </a:p>
          <a:p>
            <a:pPr eaLnBrk="1" hangingPunct="1">
              <a:buFont typeface="Wingdings" pitchFamily="2" charset="2"/>
              <a:buChar char="ü"/>
            </a:pP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Combines Bests Features of Private &amp; Public Sector</a:t>
            </a: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en-US" sz="9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en-US" sz="9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Serves as a Performance Measurement System that develops team-oriented goals for rate-payers benefits. </a:t>
            </a:r>
          </a:p>
          <a:p>
            <a:pPr eaLnBrk="1" hangingPunct="1"/>
            <a:endParaRPr lang="en-US" dirty="0" smtClean="0">
              <a:solidFill>
                <a:srgbClr val="002060"/>
              </a:solidFill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Goals &amp; Description of Programs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28703B2-10F1-4965-AE85-83EB7C00F41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48640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employees are held accountable to a validated competitive standard.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Employees are involved in attaining savings to ratepayers  via goals that result in operational efficiency and effectiveness improvements.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Additional Savings, beyond the private market proposal, are shared on a dollar-for-dollar basis between ratepayers and the Employee Efficiency Incentive Reserve (EEIR) Program 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funds team-based Gainsharing payments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employee recommended reinvestments linked to improved operations and productivity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sz="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RESULTS: </a:t>
            </a:r>
            <a:r>
              <a:rPr lang="en-US" sz="24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improved business awareness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and </a:t>
            </a:r>
            <a:r>
              <a:rPr lang="en-US" sz="24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meaningful workforce participation in allocating organizational resources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400" dirty="0">
              <a:solidFill>
                <a:srgbClr val="FFFF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Other Important Aspects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F231AE-E794-4E2F-A015-1863260667C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80060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FY97: MWWD P4P Program Starts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FY98: WWTD Division Initial Public Contract Operation Agreement (PCOA) (i.e. Bid to Goal)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FY02: WWC Division PCOA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FY08: MWWD Dept-Wide PCOA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POAC (B2G) Program History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FD10C69-79A9-473C-9A1D-C3405FA61A2B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2100"/>
            <a:ext cx="9144000" cy="3937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Recent B2G Accomplishments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8674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charset="0"/>
                <a:cs typeface="Arial" charset="0"/>
              </a:rPr>
              <a:t>WWTD: In FY1998, there were 373 positions. In FY2009, there were 290 positions with the Division.</a:t>
            </a:r>
          </a:p>
          <a:p>
            <a:pPr>
              <a:buNone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8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Arial" charset="0"/>
                <a:cs typeface="Arial" charset="0"/>
              </a:rPr>
              <a:t>PRISC Study, funded with $750,000 of Bid savings in CY06. Changing mix of chemicals = est. savings of FY09 $1.7 mil.</a:t>
            </a: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800" dirty="0" smtClean="0">
              <a:latin typeface="Arial" charset="0"/>
              <a:cs typeface="Arial" charset="0"/>
            </a:endParaRP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r>
              <a:rPr lang="en-US" sz="2400" dirty="0" smtClean="0">
                <a:latin typeface="Arial" charset="0"/>
                <a:cs typeface="Arial" charset="0"/>
              </a:rPr>
              <a:t>Sanitary Sewer Spills decreased 600% from CY2000-08 (i.e. 2000:12.5/100 miles of pipe: 2008; 2/100 miles of pipe).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Currently  in Year 3 of 5-Year Contract. 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FY 2009 Payout Pending (April/May 2010)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" pitchFamily="2" charset="2"/>
              <a:buChar char="ü"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lvl="1" eaLnBrk="1" hangingPunct="1">
              <a:buClr>
                <a:schemeClr val="bg2">
                  <a:lumMod val="75000"/>
                </a:schemeClr>
              </a:buClr>
              <a:buNone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8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C5F31CE-26B7-47AB-8146-A9AF46C99BA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0" y="1143000"/>
          <a:ext cx="4178531" cy="4116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127"/>
                <a:gridCol w="2571404"/>
              </a:tblGrid>
              <a:tr h="119253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BID</a:t>
                      </a:r>
                    </a:p>
                    <a:p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$207,157,305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</a:tr>
              <a:tr h="119253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Actual</a:t>
                      </a:r>
                    </a:p>
                    <a:p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$181,868,296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25000"/>
                      </a:srgbClr>
                    </a:solidFill>
                  </a:tcPr>
                </a:tc>
              </a:tr>
              <a:tr h="173109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Savings</a:t>
                      </a:r>
                    </a:p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Percent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$ 25,289,010</a:t>
                      </a:r>
                    </a:p>
                    <a:p>
                      <a:endParaRPr lang="en-US" sz="2800" dirty="0" smtClean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          12.2%</a:t>
                      </a:r>
                      <a:endParaRPr lang="en-US" sz="2800" dirty="0">
                        <a:solidFill>
                          <a:schemeClr val="tx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FY 2008 </a:t>
            </a:r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Financial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Results</a:t>
            </a:r>
          </a:p>
        </p:txBody>
      </p:sp>
      <p:sp>
        <p:nvSpPr>
          <p:cNvPr id="1436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C2E460C-C36F-436D-8BB2-B07A356A7897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62200" y="1066800"/>
          <a:ext cx="4305300" cy="3873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2152650"/>
              </a:tblGrid>
              <a:tr h="1239766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Total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Goals</a:t>
                      </a:r>
                    </a:p>
                    <a:p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</a:tr>
              <a:tr h="139364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Goals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Fully or Partially Achieved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28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25000"/>
                      </a:srgbClr>
                    </a:solidFill>
                  </a:tcPr>
                </a:tc>
              </a:tr>
              <a:tr h="1239766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Goals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Not Achieved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4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33CC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FY 2008 Performance Results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9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6BC0CEC-7BA8-47C1-ABC3-8808AF6C981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64820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(First Dept-wide audit conducted for the new Bid)</a:t>
            </a:r>
          </a:p>
          <a:p>
            <a:pPr marL="365760" indent="-256032" eaLnBrk="1" fontAlgn="auto" hangingPunct="1">
              <a:spcAft>
                <a:spcPts val="0"/>
              </a:spcAft>
              <a:buFontTx/>
              <a:buNone/>
              <a:defRPr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Prepare reconciliations of total expenditures, out-of-scope items and encumbrances released as part of the financial reporting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Resolve contract issues with the Director’s contingency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Develop documentation for Department goals similar to that for Division goals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Key Audit Findings &amp; Recommendations</a:t>
            </a:r>
            <a:b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Metropolitan Wastewater</a:t>
            </a:r>
            <a:endParaRPr lang="en-US" sz="40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6BDE73A-7A57-4417-82C5-44685BF5CDCB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6019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Tx/>
              <a:buNone/>
            </a:pPr>
            <a:endParaRPr lang="en-US" sz="2800" u="sng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Wastewater Division currently in the third of a five-year program</a:t>
            </a:r>
          </a:p>
          <a:p>
            <a:pPr eaLnBrk="1" hangingPunct="1">
              <a:buNone/>
            </a:pPr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Tx/>
              <a:buNone/>
            </a:pPr>
            <a:endParaRPr lang="en-US" sz="1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ea typeface="Arial Unicode MS" pitchFamily="34" charset="-128"/>
                <a:cs typeface="Arial" charset="0"/>
              </a:rPr>
              <a:t>FY 2009 results being compiled – targeted for final release in March 2010</a:t>
            </a:r>
            <a:endParaRPr lang="en-US" sz="2400" dirty="0" smtClean="0">
              <a:latin typeface="Arial" charset="0"/>
              <a:ea typeface="Arial Unicode MS" pitchFamily="34" charset="-128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dirty="0" smtClean="0">
              <a:latin typeface="Arial" charset="0"/>
              <a:ea typeface="Arial Unicode MS" pitchFamily="34" charset="-128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ea typeface="Arial Unicode MS" pitchFamily="34" charset="-128"/>
                <a:cs typeface="Arial" charset="0"/>
              </a:rPr>
              <a:t>City Audit Committee requested the City Auditor conduct a program audit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  <a:ea typeface="Arial Unicode MS" pitchFamily="34" charset="-128"/>
                <a:cs typeface="Arial" charset="0"/>
              </a:rPr>
              <a:t>Currently underway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dirty="0" smtClean="0">
                <a:latin typeface="Arial" charset="0"/>
                <a:ea typeface="Arial Unicode MS" pitchFamily="34" charset="-128"/>
                <a:cs typeface="Arial" charset="0"/>
              </a:rPr>
              <a:t>Estimated results in January 2010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Current Status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7794836-F08D-469B-B27A-F2EB2A28A21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4061</TotalTime>
  <Words>385</Words>
  <Application>Microsoft Office PowerPoint</Application>
  <PresentationFormat>On-screen Show (4:3)</PresentationFormat>
  <Paragraphs>105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Slide 1</vt:lpstr>
      <vt:lpstr>Goals &amp; Description of Programs</vt:lpstr>
      <vt:lpstr>Other Important Aspects</vt:lpstr>
      <vt:lpstr>POAC (B2G) Program History</vt:lpstr>
      <vt:lpstr>Recent B2G Accomplishments</vt:lpstr>
      <vt:lpstr>FY 2008 Financial Results</vt:lpstr>
      <vt:lpstr>FY 2008 Performance Results</vt:lpstr>
      <vt:lpstr>Key Audit Findings &amp; Recommendations Metropolitan Wastewater</vt:lpstr>
      <vt:lpstr>Current Status</vt:lpstr>
    </vt:vector>
  </TitlesOfParts>
  <Company>City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the Standard</dc:title>
  <dc:creator>L3L</dc:creator>
  <cp:lastModifiedBy>MKane</cp:lastModifiedBy>
  <cp:revision>93</cp:revision>
  <dcterms:created xsi:type="dcterms:W3CDTF">2008-01-09T19:56:31Z</dcterms:created>
  <dcterms:modified xsi:type="dcterms:W3CDTF">2009-09-25T14:43:02Z</dcterms:modified>
</cp:coreProperties>
</file>