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6" r:id="rId3"/>
    <p:sldId id="292" r:id="rId4"/>
    <p:sldId id="282" r:id="rId5"/>
    <p:sldId id="270" r:id="rId6"/>
    <p:sldId id="284" r:id="rId7"/>
    <p:sldId id="285" r:id="rId8"/>
    <p:sldId id="287" r:id="rId9"/>
    <p:sldId id="271" r:id="rId10"/>
    <p:sldId id="272" r:id="rId11"/>
    <p:sldId id="298" r:id="rId12"/>
    <p:sldId id="299" r:id="rId13"/>
    <p:sldId id="300" r:id="rId14"/>
    <p:sldId id="273" r:id="rId15"/>
    <p:sldId id="301" r:id="rId16"/>
    <p:sldId id="302" r:id="rId17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9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9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9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9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-9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9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9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9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-9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73" autoAdjust="0"/>
  </p:normalViewPr>
  <p:slideViewPr>
    <p:cSldViewPr>
      <p:cViewPr varScale="1">
        <p:scale>
          <a:sx n="71" d="100"/>
          <a:sy n="71" d="100"/>
        </p:scale>
        <p:origin x="-4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48" y="66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ad.sannet.gov\Pubutil\FIT\Budget\FY%202014\Presentations\Council\FY14%20JPA%20Metro%205.9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rexragucos\Desktop\FY14%20Metro%205.9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7774336153523149E-4"/>
          <c:y val="0.22914605025622495"/>
          <c:w val="0.81671135922794258"/>
          <c:h val="0.58825272886974167"/>
        </c:manualLayout>
      </c:layout>
      <c:pie3D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b="1" dirty="0"/>
                      <a:t>7</a:t>
                    </a:r>
                    <a:r>
                      <a:rPr lang="en-US" dirty="0"/>
                      <a:t>1%</a:t>
                    </a:r>
                  </a:p>
                </c:rich>
              </c:tx>
              <c:showVal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b="1" dirty="0"/>
                      <a:t>2</a:t>
                    </a:r>
                    <a:r>
                      <a:rPr lang="en-US" dirty="0"/>
                      <a:t>5%</a:t>
                    </a:r>
                  </a:p>
                </c:rich>
              </c:tx>
              <c:showVal val="1"/>
              <c:showPercent val="1"/>
            </c:dLbl>
            <c:dLbl>
              <c:idx val="2"/>
              <c:layout>
                <c:manualLayout>
                  <c:x val="3.1519188605926965E-2"/>
                  <c:y val="7.7381388512484633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3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  <c:showPercent val="1"/>
            </c:dLbl>
            <c:dLbl>
              <c:idx val="3"/>
              <c:layout>
                <c:manualLayout>
                  <c:x val="4.8545906777106894E-3"/>
                  <c:y val="1.2529186657780104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</c:dLbl>
            <c:dLbl>
              <c:idx val="4"/>
              <c:layout>
                <c:manualLayout>
                  <c:x val="1.9479635500017679E-2"/>
                  <c:y val="1.0427085218419944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&lt;</a:t>
                    </a:r>
                    <a:r>
                      <a:rPr lang="en-US" dirty="0"/>
                      <a:t>1%</a:t>
                    </a:r>
                  </a:p>
                </c:rich>
              </c:tx>
              <c:showVal val="1"/>
              <c:showPercent val="1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Val val="1"/>
            <c:showPercent val="1"/>
            <c:showLeaderLines val="1"/>
          </c:dLbls>
          <c:cat>
            <c:multiLvlStrRef>
              <c:f>'FY14 Chart-WW (2)'!$A$7:$B$11</c:f>
              <c:multiLvlStrCache>
                <c:ptCount val="5"/>
                <c:lvl>
                  <c:pt idx="0">
                    <c:v>65,000,000 </c:v>
                  </c:pt>
                  <c:pt idx="1">
                    <c:v>22,947,000 </c:v>
                  </c:pt>
                  <c:pt idx="2">
                    <c:v>2,760,000 </c:v>
                  </c:pt>
                  <c:pt idx="3">
                    <c:v>1,406,000 </c:v>
                  </c:pt>
                  <c:pt idx="4">
                    <c:v>50,000 </c:v>
                  </c:pt>
                </c:lvl>
                <c:lvl>
                  <c:pt idx="0">
                    <c:v>Sewage Treatment Plant Services</c:v>
                  </c:pt>
                  <c:pt idx="1">
                    <c:v>State Revolving Fund Loan Proceeds</c:v>
                  </c:pt>
                  <c:pt idx="2">
                    <c:v>Services Rendered to Others</c:v>
                  </c:pt>
                  <c:pt idx="3">
                    <c:v>Electrical Cogeneration                                                              </c:v>
                  </c:pt>
                  <c:pt idx="4">
                    <c:v>Other Revenue                                         </c:v>
                  </c:pt>
                </c:lvl>
              </c:multiLvlStrCache>
            </c:multiLvlStrRef>
          </c:cat>
          <c:val>
            <c:numRef>
              <c:f>'FY14 Chart-WW (2)'!$C$7:$C$11</c:f>
              <c:numCache>
                <c:formatCode>0%</c:formatCode>
                <c:ptCount val="5"/>
                <c:pt idx="0">
                  <c:v>0.70527218081008647</c:v>
                </c:pt>
                <c:pt idx="1">
                  <c:v>0.24898278050844719</c:v>
                </c:pt>
                <c:pt idx="2">
                  <c:v>2.9946941831320611E-2</c:v>
                </c:pt>
                <c:pt idx="3">
                  <c:v>1.5255579787984351E-2</c:v>
                </c:pt>
                <c:pt idx="4">
                  <c:v>5.4251706216160503E-4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0.71143004543115351"/>
          <c:y val="0.24998852396064603"/>
          <c:w val="0.27112921767919068"/>
          <c:h val="0.59261883931175263"/>
        </c:manualLayout>
      </c:layout>
      <c:txPr>
        <a:bodyPr/>
        <a:lstStyle/>
        <a:p>
          <a:pPr rtl="0">
            <a:defRPr sz="1200" b="1" i="0">
              <a:latin typeface="+mn-lt"/>
            </a:defRPr>
          </a:pPr>
          <a:endParaRPr lang="en-US"/>
        </a:p>
      </c:txPr>
    </c:legend>
    <c:plotVisOnly val="1"/>
  </c:chart>
  <c:spPr>
    <a:noFill/>
    <a:ln>
      <a:noFill/>
    </a:ln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+mj-lt"/>
              </a:defRPr>
            </a:pPr>
            <a:r>
              <a:rPr lang="en-US" dirty="0">
                <a:latin typeface="+mj-lt"/>
              </a:rPr>
              <a:t>Total</a:t>
            </a:r>
            <a:r>
              <a:rPr lang="en-US" baseline="0" dirty="0">
                <a:latin typeface="+mj-lt"/>
              </a:rPr>
              <a:t> FY 2014 Budget $220,885,983</a:t>
            </a:r>
            <a:endParaRPr lang="en-US" dirty="0">
              <a:latin typeface="+mj-lt"/>
            </a:endParaRP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778074442297678E-4"/>
          <c:y val="0.25817317974142134"/>
          <c:w val="0.8914824354755424"/>
          <c:h val="0.65035797608632262"/>
        </c:manualLayout>
      </c:layout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Percent val="1"/>
            <c:showLeaderLines val="1"/>
          </c:dLbls>
          <c:cat>
            <c:multiLvlStrRef>
              <c:f>'FY14 Chart-Metro'!$A$7:$B$12</c:f>
              <c:multiLvlStrCache>
                <c:ptCount val="6"/>
                <c:lvl>
                  <c:pt idx="0">
                    <c:v>33,878,475 </c:v>
                  </c:pt>
                  <c:pt idx="1">
                    <c:v>12,751,851 </c:v>
                  </c:pt>
                  <c:pt idx="2">
                    <c:v>47,685,983 </c:v>
                  </c:pt>
                  <c:pt idx="3">
                    <c:v>42,375,612 </c:v>
                  </c:pt>
                  <c:pt idx="4">
                    <c:v>67,809,246 </c:v>
                  </c:pt>
                  <c:pt idx="5">
                    <c:v>16,384,816 </c:v>
                  </c:pt>
                </c:lvl>
                <c:lvl>
                  <c:pt idx="0">
                    <c:v>Personnel &amp; Fringe</c:v>
                  </c:pt>
                  <c:pt idx="1">
                    <c:v>Pension &amp; OPEB   </c:v>
                  </c:pt>
                  <c:pt idx="2">
                    <c:v>Non-Personnel Expense</c:v>
                  </c:pt>
                  <c:pt idx="3">
                    <c:v>Contracts                                           </c:v>
                  </c:pt>
                  <c:pt idx="4">
                    <c:v>Debt*                           </c:v>
                  </c:pt>
                  <c:pt idx="5">
                    <c:v>CIP                                        </c:v>
                  </c:pt>
                </c:lvl>
              </c:multiLvlStrCache>
            </c:multiLvlStrRef>
          </c:cat>
          <c:val>
            <c:numRef>
              <c:f>'FY14 Chart-Metro'!$C$7:$C$12</c:f>
              <c:numCache>
                <c:formatCode>0%</c:formatCode>
                <c:ptCount val="6"/>
                <c:pt idx="0">
                  <c:v>0.15337539548627693</c:v>
                </c:pt>
                <c:pt idx="1">
                  <c:v>5.7730467215749114E-2</c:v>
                </c:pt>
                <c:pt idx="2">
                  <c:v>0.21588505686211887</c:v>
                </c:pt>
                <c:pt idx="3">
                  <c:v>0.19184382559938173</c:v>
                </c:pt>
                <c:pt idx="4">
                  <c:v>0.30698754660226701</c:v>
                </c:pt>
                <c:pt idx="5">
                  <c:v>7.4177708234206982E-2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0.77056284631088168"/>
          <c:y val="0.18759268980266519"/>
          <c:w val="0.22776319626713448"/>
          <c:h val="0.73314162935515481"/>
        </c:manualLayout>
      </c:layout>
      <c:txPr>
        <a:bodyPr/>
        <a:lstStyle/>
        <a:p>
          <a:pPr rtl="0">
            <a:defRPr sz="1200" b="1" i="0">
              <a:latin typeface="+mn-lt"/>
            </a:defRPr>
          </a:pPr>
          <a:endParaRPr lang="en-US"/>
        </a:p>
      </c:txPr>
    </c:legend>
    <c:plotVisOnly val="1"/>
  </c:chart>
  <c:spPr>
    <a:noFill/>
    <a:ln>
      <a:noFill/>
    </a:ln>
  </c:sp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297180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E62D41-FFDA-4302-BE4E-AFE56719ED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297180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3A2E01C-67DB-4CB6-AABB-A39584D16C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13894CA-7943-4B7F-8361-188FD36711FE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30156" eaLnBrk="1" hangingPunct="1">
              <a:spcBef>
                <a:spcPct val="0"/>
              </a:spcBef>
            </a:pPr>
            <a:endParaRPr lang="en-US" dirty="0" smtClean="0">
              <a:latin typeface="Arial" pitchFamily="34" charset="0"/>
              <a:ea typeface="ＭＳ Ｐゴシック" pitchFamily="-96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26B0F32-F109-4D8B-A4F4-84A8B5B1BD68}" type="slidenum">
              <a:rPr lang="en-US" smtClean="0"/>
              <a:pPr/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30156" eaLnBrk="1" hangingPunct="1">
              <a:spcBef>
                <a:spcPct val="0"/>
              </a:spcBef>
            </a:pPr>
            <a:endParaRPr lang="en-US" dirty="0" smtClean="0">
              <a:latin typeface="Arial" pitchFamily="34" charset="0"/>
              <a:ea typeface="ＭＳ Ｐゴシック" pitchFamily="-96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26B0F32-F109-4D8B-A4F4-84A8B5B1BD68}" type="slidenum">
              <a:rPr lang="en-US" smtClean="0"/>
              <a:pPr/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30156" eaLnBrk="1" hangingPunct="1">
              <a:spcBef>
                <a:spcPct val="0"/>
              </a:spcBef>
            </a:pPr>
            <a:endParaRPr lang="en-US" dirty="0" smtClean="0">
              <a:latin typeface="Arial" pitchFamily="34" charset="0"/>
              <a:ea typeface="ＭＳ Ｐゴシック" pitchFamily="-96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26B0F32-F109-4D8B-A4F4-84A8B5B1BD68}" type="slidenum">
              <a:rPr lang="en-US" smtClean="0"/>
              <a:pPr/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30156" eaLnBrk="1" hangingPunct="1">
              <a:spcBef>
                <a:spcPct val="0"/>
              </a:spcBef>
            </a:pPr>
            <a:endParaRPr lang="en-US" dirty="0" smtClean="0">
              <a:latin typeface="Arial" pitchFamily="34" charset="0"/>
              <a:ea typeface="ＭＳ Ｐゴシック" pitchFamily="-96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26B0F32-F109-4D8B-A4F4-84A8B5B1BD68}" type="slidenum">
              <a:rPr lang="en-US" smtClean="0"/>
              <a:pPr/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30156" eaLnBrk="1" hangingPunct="1">
              <a:spcBef>
                <a:spcPct val="0"/>
              </a:spcBef>
            </a:pPr>
            <a:endParaRPr lang="en-US" dirty="0" smtClean="0">
              <a:latin typeface="Arial" pitchFamily="34" charset="0"/>
              <a:ea typeface="ＭＳ Ｐゴシック" pitchFamily="-96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F3DA124-D2E3-42EC-A5F7-EC2CB69C7AED}" type="slidenum">
              <a:rPr lang="en-US" smtClean="0"/>
              <a:pPr/>
              <a:t>14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30156" eaLnBrk="1" hangingPunct="1">
              <a:spcBef>
                <a:spcPct val="0"/>
              </a:spcBef>
            </a:pPr>
            <a:endParaRPr lang="en-US" dirty="0" smtClean="0">
              <a:latin typeface="Arial" pitchFamily="34" charset="0"/>
              <a:ea typeface="ＭＳ Ｐゴシック" pitchFamily="-96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F3DA124-D2E3-42EC-A5F7-EC2CB69C7AED}" type="slidenum">
              <a:rPr lang="en-US" smtClean="0"/>
              <a:pPr/>
              <a:t>15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30156" eaLnBrk="1" hangingPunct="1">
              <a:spcBef>
                <a:spcPct val="0"/>
              </a:spcBef>
            </a:pPr>
            <a:endParaRPr lang="en-US" dirty="0" smtClean="0">
              <a:latin typeface="Arial" pitchFamily="34" charset="0"/>
              <a:ea typeface="ＭＳ Ｐゴシック" pitchFamily="-96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F3DA124-D2E3-42EC-A5F7-EC2CB69C7AED}" type="slidenum">
              <a:rPr lang="en-US" smtClean="0"/>
              <a:pPr/>
              <a:t>16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9605FCD-63DC-422E-96A9-05E30FBB7C74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30156" eaLnBrk="1" hangingPunct="1">
              <a:spcBef>
                <a:spcPct val="0"/>
              </a:spcBef>
            </a:pPr>
            <a:r>
              <a:rPr lang="en-US" dirty="0" smtClean="0">
                <a:latin typeface="Arial" pitchFamily="34" charset="0"/>
                <a:ea typeface="ＭＳ Ｐゴシック" pitchFamily="-96" charset="-128"/>
              </a:rPr>
              <a:t>Double-click table to enter data.</a:t>
            </a:r>
          </a:p>
          <a:p>
            <a:pPr defTabSz="930156" eaLnBrk="1" hangingPunct="1">
              <a:spcBef>
                <a:spcPct val="0"/>
              </a:spcBef>
            </a:pPr>
            <a:endParaRPr lang="en-US" dirty="0" smtClean="0">
              <a:latin typeface="Arial" pitchFamily="34" charset="0"/>
              <a:ea typeface="ＭＳ Ｐゴシック" pitchFamily="-96" charset="-128"/>
            </a:endParaRPr>
          </a:p>
          <a:p>
            <a:pPr defTabSz="930156" eaLnBrk="1" hangingPunct="1">
              <a:spcBef>
                <a:spcPct val="0"/>
              </a:spcBef>
            </a:pPr>
            <a:r>
              <a:rPr lang="en-US" dirty="0" smtClean="0"/>
              <a:t>Sewer Service Charge-Revenues from water/sewer bills mailed monthly or bi-monthly to retail (SF, MF, Comm/Ind) customers </a:t>
            </a:r>
          </a:p>
          <a:p>
            <a:pPr defTabSz="930156" eaLnBrk="1" hangingPunct="1">
              <a:spcBef>
                <a:spcPct val="0"/>
              </a:spcBef>
            </a:pPr>
            <a:r>
              <a:rPr lang="en-US" dirty="0" smtClean="0"/>
              <a:t>Maint &amp; Operation Metro-Revenue from 15 Participating Agencies for treating their sewage</a:t>
            </a:r>
          </a:p>
          <a:p>
            <a:pPr defTabSz="930156" eaLnBrk="1" hangingPunct="1">
              <a:spcBef>
                <a:spcPct val="0"/>
              </a:spcBef>
            </a:pPr>
            <a:r>
              <a:rPr lang="en-US" dirty="0" smtClean="0"/>
              <a:t>Revenue Bonds Issued-Reimbursement from PFFA for CIP-related expenses</a:t>
            </a:r>
          </a:p>
          <a:p>
            <a:pPr defTabSz="930156" eaLnBrk="1" hangingPunct="1">
              <a:spcBef>
                <a:spcPct val="0"/>
              </a:spcBef>
            </a:pPr>
            <a:r>
              <a:rPr lang="en-US" dirty="0" smtClean="0"/>
              <a:t>State Revolving Fund-Loan Proceeds for CIP projects</a:t>
            </a:r>
          </a:p>
          <a:p>
            <a:pPr defTabSz="930156" eaLnBrk="1" hangingPunct="1">
              <a:spcBef>
                <a:spcPct val="0"/>
              </a:spcBef>
            </a:pPr>
            <a:r>
              <a:rPr lang="en-US" dirty="0" smtClean="0"/>
              <a:t>Interest on Pooled Investments-Interest calculated on wastewater’s share of “pooled” cash</a:t>
            </a:r>
          </a:p>
          <a:p>
            <a:pPr defTabSz="930156" eaLnBrk="1" hangingPunct="1">
              <a:spcBef>
                <a:spcPct val="0"/>
              </a:spcBef>
            </a:pPr>
            <a:r>
              <a:rPr lang="en-US" dirty="0" smtClean="0"/>
              <a:t>Capacity Charges-Fees for connection to sewer system for new construction or additional capacity</a:t>
            </a:r>
          </a:p>
          <a:p>
            <a:pPr defTabSz="930156" eaLnBrk="1" hangingPunct="1">
              <a:spcBef>
                <a:spcPct val="0"/>
              </a:spcBef>
            </a:pPr>
            <a:r>
              <a:rPr lang="en-US" dirty="0" smtClean="0"/>
              <a:t>Groundwater Discharge Permit Fees-Fee-Revenues from businesses discharging groundwater to the sewerage system or its tributary systems</a:t>
            </a:r>
          </a:p>
          <a:p>
            <a:pPr defTabSz="930156" eaLnBrk="1" hangingPunct="1">
              <a:spcBef>
                <a:spcPct val="0"/>
              </a:spcBef>
            </a:pPr>
            <a:r>
              <a:rPr lang="en-US" dirty="0" smtClean="0"/>
              <a:t>Sewer Service Charges-Shipboard Waste-Treatment of Navy sewage from meters USN6, 7, 8, and NC4M).</a:t>
            </a:r>
          </a:p>
          <a:p>
            <a:pPr defTabSz="930156" eaLnBrk="1" hangingPunct="1">
              <a:spcBef>
                <a:spcPct val="0"/>
              </a:spcBef>
            </a:pPr>
            <a:r>
              <a:rPr lang="en-US" dirty="0" smtClean="0"/>
              <a:t>Reimbursements Between Funds/Depts-For services rendered to other departments under an SLA</a:t>
            </a:r>
          </a:p>
          <a:p>
            <a:r>
              <a:rPr lang="en-US" dirty="0" smtClean="0"/>
              <a:t>Truck(ed) Water Permit-Permit and disposal fees mandated by federal regulations to recover costs of permit issuance, monitoring &amp; testing samples, and treatment costs of permitted wastewater trucked to PS1. </a:t>
            </a:r>
          </a:p>
          <a:p>
            <a:pPr defTabSz="930156" eaLnBrk="1" hangingPunct="1">
              <a:spcBef>
                <a:spcPct val="0"/>
              </a:spcBef>
            </a:pPr>
            <a:r>
              <a:rPr lang="en-US" dirty="0" smtClean="0"/>
              <a:t>Sewer Service Charge-Misc (Non-CIS) is revenue from Prisons (East Mesa Detention Facility &amp; R.J. Donovan Correctional Facility) </a:t>
            </a:r>
          </a:p>
          <a:p>
            <a:pPr defTabSz="930156" eaLnBrk="1" hangingPunct="1">
              <a:spcBef>
                <a:spcPct val="0"/>
              </a:spcBef>
            </a:pPr>
            <a:endParaRPr lang="en-US" dirty="0" smtClean="0">
              <a:latin typeface="Arial" pitchFamily="34" charset="0"/>
              <a:ea typeface="ＭＳ Ｐゴシック" pitchFamily="-96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F3DA124-D2E3-42EC-A5F7-EC2CB69C7AED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30156" eaLnBrk="1" hangingPunct="1">
              <a:spcBef>
                <a:spcPct val="0"/>
              </a:spcBef>
            </a:pPr>
            <a:r>
              <a:rPr lang="en-US" dirty="0" smtClean="0">
                <a:latin typeface="Arial" pitchFamily="34" charset="0"/>
                <a:ea typeface="ＭＳ Ｐゴシック" pitchFamily="-96" charset="-128"/>
              </a:rPr>
              <a:t>Double-click table to enter data.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F3DA124-D2E3-42EC-A5F7-EC2CB69C7AED}" type="slidenum">
              <a:rPr lang="en-US" smtClean="0"/>
              <a:pPr/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30156" eaLnBrk="1" hangingPunct="1">
              <a:spcBef>
                <a:spcPct val="0"/>
              </a:spcBef>
            </a:pPr>
            <a:endParaRPr lang="en-US" dirty="0" smtClean="0">
              <a:latin typeface="Arial" pitchFamily="34" charset="0"/>
              <a:ea typeface="ＭＳ Ｐゴシック" pitchFamily="-96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F3DA124-D2E3-42EC-A5F7-EC2CB69C7AED}" type="slidenum">
              <a:rPr lang="en-US" smtClean="0"/>
              <a:pPr/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30156" eaLnBrk="1" hangingPunct="1">
              <a:spcBef>
                <a:spcPct val="0"/>
              </a:spcBef>
            </a:pPr>
            <a:r>
              <a:rPr lang="en-US" dirty="0" smtClean="0">
                <a:latin typeface="Arial" pitchFamily="34" charset="0"/>
                <a:ea typeface="ＭＳ Ｐゴシック" pitchFamily="-96" charset="-128"/>
              </a:rPr>
              <a:t>Double-click table to enter data.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F3DA124-D2E3-42EC-A5F7-EC2CB69C7AED}" type="slidenum">
              <a:rPr lang="en-US" smtClean="0"/>
              <a:pPr/>
              <a:t>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30156" eaLnBrk="1" hangingPunct="1">
              <a:spcBef>
                <a:spcPct val="0"/>
              </a:spcBef>
            </a:pPr>
            <a:endParaRPr lang="en-US" dirty="0" smtClean="0">
              <a:latin typeface="Arial" pitchFamily="34" charset="0"/>
              <a:ea typeface="ＭＳ Ｐゴシック" pitchFamily="-96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F3DA124-D2E3-42EC-A5F7-EC2CB69C7AED}" type="slidenum">
              <a:rPr lang="en-US" smtClean="0"/>
              <a:pPr/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30156" eaLnBrk="1" hangingPunct="1">
              <a:spcBef>
                <a:spcPct val="0"/>
              </a:spcBef>
            </a:pPr>
            <a:r>
              <a:rPr lang="en-US" dirty="0" smtClean="0">
                <a:latin typeface="Arial" pitchFamily="34" charset="0"/>
                <a:ea typeface="ＭＳ Ｐゴシック" pitchFamily="-96" charset="-128"/>
              </a:rPr>
              <a:t>Double-click table to enter data.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F3DA124-D2E3-42EC-A5F7-EC2CB69C7AED}" type="slidenum">
              <a:rPr lang="en-US" smtClean="0"/>
              <a:pPr/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30156" eaLnBrk="1" hangingPunct="1">
              <a:spcBef>
                <a:spcPct val="0"/>
              </a:spcBef>
            </a:pPr>
            <a:endParaRPr lang="en-US" dirty="0" smtClean="0">
              <a:latin typeface="Arial" pitchFamily="34" charset="0"/>
              <a:ea typeface="ＭＳ Ｐゴシック" pitchFamily="-9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48B16D4-17B7-4E13-AD65-24EA02295607}" type="slidenum">
              <a:rPr lang="en-US" smtClean="0"/>
              <a:pPr/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96910-4E70-4F28-AB02-6B9A6D195F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4F0E9-8769-468A-B45B-66852AF37F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DF547-9096-419C-8A0C-774EC85543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9337A-A5B4-4562-B979-EA1FC01A1B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2C8BE-E6FF-45B6-938C-A28572B9F1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94A7C-A801-4425-911F-495D078A84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D6766-40E4-4FBE-9AF2-F105A7F1E1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975D8-5440-412C-B6D7-A6BD32543B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475BB-C130-42BA-9BF3-503131FE15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760E9-9913-4163-8BAB-F0F1BCC006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118E4-BA34-4A6C-9450-EC6BDA6016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DBBEDF6-16C4-4D1B-BD82-E02B582A30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package" Target="../embeddings/Microsoft_Office_Excel_2007_Workbook7.xlsx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package" Target="../embeddings/Microsoft_Office_Excel_2007_Workbook8.xlsx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package" Target="../embeddings/Microsoft_Office_Excel_2007_Workbook9.xlsx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package" Target="../embeddings/Microsoft_Office_Excel_2007_Workbook10.xlsx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package" Target="../embeddings/Microsoft_Office_Excel_2007_Workbook11.xlsx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package" Target="../embeddings/Microsoft_Office_Excel_2007_Workbook13.xlsx"/><Relationship Id="rId5" Type="http://schemas.openxmlformats.org/officeDocument/2006/relationships/package" Target="../embeddings/Microsoft_Office_Excel_2007_Workbook12.xlsx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Microsoft_Office_Excel_2007_Workbook1.xlsx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package" Target="../embeddings/Microsoft_Office_Excel_2007_Workbook2.xlsx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package" Target="../embeddings/Microsoft_Office_Excel_2007_Workbook3.xlsx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package" Target="../embeddings/Microsoft_Office_Excel_2007_Workbook4.xlsx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package" Target="../embeddings/Microsoft_Office_Excel_2007_Workbook5.xlsx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package" Target="../embeddings/Microsoft_Office_Excel_2007_Workbook6.xlsx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ctrTitle"/>
          </p:nvPr>
        </p:nvSpPr>
        <p:spPr>
          <a:xfrm>
            <a:off x="4267200" y="1295400"/>
            <a:ext cx="4953000" cy="2305050"/>
          </a:xfrm>
        </p:spPr>
        <p:txBody>
          <a:bodyPr/>
          <a:lstStyle/>
          <a:p>
            <a:r>
              <a:rPr lang="en-US" sz="4200" dirty="0" smtClean="0"/>
              <a:t>Public Utilities Department</a:t>
            </a:r>
            <a:br>
              <a:rPr lang="en-US" sz="4200" dirty="0" smtClean="0"/>
            </a:br>
            <a:r>
              <a:rPr lang="en-US" sz="4200" dirty="0" smtClean="0"/>
              <a:t>Metro Fund</a:t>
            </a:r>
          </a:p>
        </p:txBody>
      </p:sp>
      <p:sp>
        <p:nvSpPr>
          <p:cNvPr id="4099" name="Subtitle 5"/>
          <p:cNvSpPr>
            <a:spLocks noGrp="1"/>
          </p:cNvSpPr>
          <p:nvPr>
            <p:ph type="subTitle" idx="1"/>
          </p:nvPr>
        </p:nvSpPr>
        <p:spPr>
          <a:xfrm>
            <a:off x="4191000" y="3886200"/>
            <a:ext cx="4953000" cy="2590800"/>
          </a:xfrm>
        </p:spPr>
        <p:txBody>
          <a:bodyPr/>
          <a:lstStyle/>
          <a:p>
            <a:r>
              <a:rPr lang="en-US" dirty="0" smtClean="0"/>
              <a:t>May 29, 2013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0"/>
          <p:cNvSpPr>
            <a:spLocks noGrp="1"/>
          </p:cNvSpPr>
          <p:nvPr>
            <p:ph idx="1"/>
          </p:nvPr>
        </p:nvSpPr>
        <p:spPr>
          <a:xfrm>
            <a:off x="228600" y="4800600"/>
            <a:ext cx="8153400" cy="4572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Total FY14 Contracts Budget = $49,271,214</a:t>
            </a:r>
          </a:p>
          <a:p>
            <a:pPr>
              <a:spcBef>
                <a:spcPct val="50000"/>
              </a:spcBef>
              <a:buNone/>
              <a:defRPr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>
              <a:spcBef>
                <a:spcPct val="50000"/>
              </a:spcBef>
              <a:buNone/>
              <a:defRPr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>
              <a:spcBef>
                <a:spcPct val="50000"/>
              </a:spcBef>
              <a:buNone/>
              <a:defRPr/>
            </a:pPr>
            <a:endParaRPr lang="en-US" sz="2400" i="1" dirty="0" smtClean="0">
              <a:solidFill>
                <a:srgbClr val="FF0000"/>
              </a:solidFill>
              <a:cs typeface="Arial" pitchFamily="34" charset="0"/>
            </a:endParaRP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2400" i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29, 2013</a:t>
            </a: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 pitchFamily="34" charset="0"/>
                <a:ea typeface="ＭＳ Ｐゴシック" pitchFamily="-96" charset="-128"/>
              </a:rPr>
              <a:t>Public Utilities Department</a:t>
            </a:r>
            <a:endParaRPr lang="en-US" dirty="0">
              <a:latin typeface="Arial" pitchFamily="34" charset="0"/>
              <a:ea typeface="ＭＳ Ｐゴシック" pitchFamily="-96" charset="-128"/>
            </a:endParaRPr>
          </a:p>
        </p:txBody>
      </p:sp>
      <p:sp>
        <p:nvSpPr>
          <p:cNvPr id="3077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86A429A1-C337-46CD-8075-B9EE0BF512AF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671888" y="990600"/>
            <a:ext cx="20970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Contracts</a:t>
            </a:r>
          </a:p>
        </p:txBody>
      </p:sp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234851" y="2286000"/>
          <a:ext cx="7995987" cy="2209800"/>
        </p:xfrm>
        <a:graphic>
          <a:graphicData uri="http://schemas.openxmlformats.org/presentationml/2006/ole">
            <p:oleObj spid="_x0000_s22534" name="Worksheet" r:id="rId5" imgW="5238902" imgH="1447800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0"/>
          <p:cNvSpPr>
            <a:spLocks noGrp="1"/>
          </p:cNvSpPr>
          <p:nvPr>
            <p:ph idx="1"/>
          </p:nvPr>
        </p:nvSpPr>
        <p:spPr>
          <a:xfrm>
            <a:off x="0" y="5638800"/>
            <a:ext cx="8382000" cy="4572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Total FY14 Information Technology Budget = $6,698,956</a:t>
            </a:r>
          </a:p>
          <a:p>
            <a:pPr>
              <a:spcBef>
                <a:spcPct val="50000"/>
              </a:spcBef>
              <a:buNone/>
              <a:defRPr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>
              <a:spcBef>
                <a:spcPct val="50000"/>
              </a:spcBef>
              <a:buNone/>
              <a:defRPr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>
              <a:spcBef>
                <a:spcPct val="50000"/>
              </a:spcBef>
              <a:buNone/>
              <a:defRPr/>
            </a:pPr>
            <a:endParaRPr lang="en-US" sz="2400" i="1" dirty="0" smtClean="0">
              <a:solidFill>
                <a:srgbClr val="FF0000"/>
              </a:solidFill>
              <a:cs typeface="Arial" pitchFamily="34" charset="0"/>
            </a:endParaRP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2400" i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29, 2013</a:t>
            </a: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 pitchFamily="34" charset="0"/>
                <a:ea typeface="ＭＳ Ｐゴシック" pitchFamily="-96" charset="-128"/>
              </a:rPr>
              <a:t>Public Utilities Department</a:t>
            </a:r>
            <a:endParaRPr lang="en-US" dirty="0">
              <a:latin typeface="Arial" pitchFamily="34" charset="0"/>
              <a:ea typeface="ＭＳ Ｐゴシック" pitchFamily="-96" charset="-128"/>
            </a:endParaRPr>
          </a:p>
        </p:txBody>
      </p:sp>
      <p:sp>
        <p:nvSpPr>
          <p:cNvPr id="3077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86A429A1-C337-46CD-8075-B9EE0BF512AF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310964" y="990600"/>
            <a:ext cx="48189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Technology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2163" name="Object 3"/>
          <p:cNvGraphicFramePr>
            <a:graphicFrameLocks noChangeAspect="1"/>
          </p:cNvGraphicFramePr>
          <p:nvPr/>
        </p:nvGraphicFramePr>
        <p:xfrm>
          <a:off x="267004" y="2238374"/>
          <a:ext cx="7949567" cy="3095626"/>
        </p:xfrm>
        <a:graphic>
          <a:graphicData uri="http://schemas.openxmlformats.org/presentationml/2006/ole">
            <p:oleObj spid="_x0000_s92163" name="Worksheet" r:id="rId5" imgW="6115202" imgH="2381402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0"/>
          <p:cNvSpPr>
            <a:spLocks noGrp="1"/>
          </p:cNvSpPr>
          <p:nvPr>
            <p:ph idx="1"/>
          </p:nvPr>
        </p:nvSpPr>
        <p:spPr>
          <a:xfrm>
            <a:off x="152400" y="4495800"/>
            <a:ext cx="8153400" cy="4572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Total FY14 Energy &amp; Utilities Budget = $13,790,648</a:t>
            </a:r>
          </a:p>
          <a:p>
            <a:pPr>
              <a:spcBef>
                <a:spcPct val="50000"/>
              </a:spcBef>
              <a:buNone/>
              <a:defRPr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>
              <a:spcBef>
                <a:spcPct val="50000"/>
              </a:spcBef>
              <a:buNone/>
              <a:defRPr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>
              <a:spcBef>
                <a:spcPct val="50000"/>
              </a:spcBef>
              <a:buNone/>
              <a:defRPr/>
            </a:pPr>
            <a:endParaRPr lang="en-US" sz="2400" i="1" dirty="0" smtClean="0">
              <a:solidFill>
                <a:srgbClr val="FF0000"/>
              </a:solidFill>
              <a:cs typeface="Arial" pitchFamily="34" charset="0"/>
            </a:endParaRP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2400" i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29, 2013</a:t>
            </a: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 pitchFamily="34" charset="0"/>
                <a:ea typeface="ＭＳ Ｐゴシック" pitchFamily="-96" charset="-128"/>
              </a:rPr>
              <a:t>Public Utilities Department</a:t>
            </a:r>
            <a:endParaRPr lang="en-US" dirty="0">
              <a:latin typeface="Arial" pitchFamily="34" charset="0"/>
              <a:ea typeface="ＭＳ Ｐゴシック" pitchFamily="-96" charset="-128"/>
            </a:endParaRPr>
          </a:p>
        </p:txBody>
      </p:sp>
      <p:sp>
        <p:nvSpPr>
          <p:cNvPr id="3077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86A429A1-C337-46CD-8075-B9EE0BF512AF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931323" y="990600"/>
            <a:ext cx="35782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&amp; Utilities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3187" name="Object 3"/>
          <p:cNvGraphicFramePr>
            <a:graphicFrameLocks noChangeAspect="1"/>
          </p:cNvGraphicFramePr>
          <p:nvPr/>
        </p:nvGraphicFramePr>
        <p:xfrm>
          <a:off x="223520" y="3000374"/>
          <a:ext cx="7949572" cy="1114426"/>
        </p:xfrm>
        <a:graphic>
          <a:graphicData uri="http://schemas.openxmlformats.org/presentationml/2006/ole">
            <p:oleObj spid="_x0000_s93187" name="Worksheet" r:id="rId5" imgW="6115202" imgH="857402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0"/>
          <p:cNvSpPr>
            <a:spLocks noGrp="1"/>
          </p:cNvSpPr>
          <p:nvPr>
            <p:ph idx="1"/>
          </p:nvPr>
        </p:nvSpPr>
        <p:spPr>
          <a:xfrm>
            <a:off x="76200" y="4267200"/>
            <a:ext cx="8153400" cy="4572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Total FY14 Capital Expenditures Budget = $1,246,977</a:t>
            </a:r>
          </a:p>
          <a:p>
            <a:pPr>
              <a:spcBef>
                <a:spcPct val="50000"/>
              </a:spcBef>
              <a:buNone/>
              <a:defRPr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>
              <a:spcBef>
                <a:spcPct val="50000"/>
              </a:spcBef>
              <a:buNone/>
              <a:defRPr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>
              <a:spcBef>
                <a:spcPct val="50000"/>
              </a:spcBef>
              <a:buNone/>
              <a:defRPr/>
            </a:pPr>
            <a:endParaRPr lang="en-US" sz="2400" i="1" dirty="0" smtClean="0">
              <a:solidFill>
                <a:srgbClr val="FF0000"/>
              </a:solidFill>
              <a:cs typeface="Arial" pitchFamily="34" charset="0"/>
            </a:endParaRP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2400" i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29, 2013</a:t>
            </a: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 pitchFamily="34" charset="0"/>
                <a:ea typeface="ＭＳ Ｐゴシック" pitchFamily="-96" charset="-128"/>
              </a:rPr>
              <a:t>Public Utilities Department</a:t>
            </a:r>
            <a:endParaRPr lang="en-US" dirty="0">
              <a:latin typeface="Arial" pitchFamily="34" charset="0"/>
              <a:ea typeface="ＭＳ Ｐゴシック" pitchFamily="-96" charset="-128"/>
            </a:endParaRPr>
          </a:p>
        </p:txBody>
      </p:sp>
      <p:sp>
        <p:nvSpPr>
          <p:cNvPr id="3077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86A429A1-C337-46CD-8075-B9EE0BF512AF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90686" y="990600"/>
            <a:ext cx="4259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Capital Expenditures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4211" name="Object 3"/>
          <p:cNvGraphicFramePr>
            <a:graphicFrameLocks noChangeAspect="1"/>
          </p:cNvGraphicFramePr>
          <p:nvPr/>
        </p:nvGraphicFramePr>
        <p:xfrm>
          <a:off x="48260" y="2971800"/>
          <a:ext cx="8386354" cy="914400"/>
        </p:xfrm>
        <a:graphic>
          <a:graphicData uri="http://schemas.openxmlformats.org/presentationml/2006/ole">
            <p:oleObj spid="_x0000_s94211" name="Worksheet" r:id="rId5" imgW="6115202" imgH="666902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29, 2013</a:t>
            </a: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 pitchFamily="34" charset="0"/>
                <a:ea typeface="ＭＳ Ｐゴシック" pitchFamily="-96" charset="-128"/>
              </a:rPr>
              <a:t>Public Utilities Department</a:t>
            </a:r>
            <a:endParaRPr lang="en-US" dirty="0">
              <a:latin typeface="Arial" pitchFamily="34" charset="0"/>
              <a:ea typeface="ＭＳ Ｐゴシック" pitchFamily="-96" charset="-128"/>
            </a:endParaRPr>
          </a:p>
        </p:txBody>
      </p:sp>
      <p:sp>
        <p:nvSpPr>
          <p:cNvPr id="5125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127BE8A-986E-4E57-96AA-6284F013B7B1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2443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Transfers Out / Other / Debt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Expenditures</a:t>
            </a:r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267005" y="1752600"/>
          <a:ext cx="7827264" cy="3048000"/>
        </p:xfrm>
        <a:graphic>
          <a:graphicData uri="http://schemas.openxmlformats.org/presentationml/2006/ole">
            <p:oleObj spid="_x0000_s23557" name="Worksheet" r:id="rId5" imgW="6115202" imgH="2381402" progId="Excel.Sheet.12">
              <p:embed/>
            </p:oleObj>
          </a:graphicData>
        </a:graphic>
      </p:graphicFrame>
      <p:sp>
        <p:nvSpPr>
          <p:cNvPr id="10" name="Content Placeholder 10"/>
          <p:cNvSpPr txBox="1">
            <a:spLocks/>
          </p:cNvSpPr>
          <p:nvPr/>
        </p:nvSpPr>
        <p:spPr bwMode="auto">
          <a:xfrm>
            <a:off x="152400" y="51054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Total FY14 Transfers Out, Other Expenditures, Debt Budget = $62,972,764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29, 2013</a:t>
            </a: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 pitchFamily="34" charset="0"/>
                <a:ea typeface="ＭＳ Ｐゴシック" pitchFamily="-96" charset="-128"/>
              </a:rPr>
              <a:t>Public Utilities Department</a:t>
            </a:r>
            <a:endParaRPr lang="en-US" dirty="0">
              <a:latin typeface="Arial" pitchFamily="34" charset="0"/>
              <a:ea typeface="ＭＳ Ｐゴシック" pitchFamily="-96" charset="-128"/>
            </a:endParaRPr>
          </a:p>
        </p:txBody>
      </p:sp>
      <p:sp>
        <p:nvSpPr>
          <p:cNvPr id="5125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127BE8A-986E-4E57-96AA-6284F013B7B1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99330" name="Object 2"/>
          <p:cNvGraphicFramePr>
            <a:graphicFrameLocks noChangeAspect="1"/>
          </p:cNvGraphicFramePr>
          <p:nvPr/>
        </p:nvGraphicFramePr>
        <p:xfrm>
          <a:off x="199292" y="2362200"/>
          <a:ext cx="8120743" cy="1981200"/>
        </p:xfrm>
        <a:graphic>
          <a:graphicData uri="http://schemas.openxmlformats.org/presentationml/2006/ole">
            <p:oleObj spid="_x0000_s99330" name="Worksheet" r:id="rId5" imgW="7105802" imgH="1733702" progId="Excel.Sheet.12">
              <p:embed/>
            </p:oleObj>
          </a:graphicData>
        </a:graphic>
      </p:graphicFrame>
      <p:graphicFrame>
        <p:nvGraphicFramePr>
          <p:cNvPr id="99331" name="Object 3"/>
          <p:cNvGraphicFramePr>
            <a:graphicFrameLocks noChangeAspect="1"/>
          </p:cNvGraphicFramePr>
          <p:nvPr/>
        </p:nvGraphicFramePr>
        <p:xfrm>
          <a:off x="304800" y="4495800"/>
          <a:ext cx="7910443" cy="990600"/>
        </p:xfrm>
        <a:graphic>
          <a:graphicData uri="http://schemas.openxmlformats.org/presentationml/2006/ole">
            <p:oleObj spid="_x0000_s99331" name="Worksheet" r:id="rId6" imgW="5248351" imgH="657149" progId="Excel.Sheet.12">
              <p:embed/>
            </p:oleObj>
          </a:graphicData>
        </a:graphic>
      </p:graphicFrame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406773" y="990600"/>
            <a:ext cx="60404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Capital Improvement Program</a:t>
            </a:r>
          </a:p>
          <a:p>
            <a:pPr algn="ctr">
              <a:defRPr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Metro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29, 2013</a:t>
            </a: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 pitchFamily="34" charset="0"/>
                <a:ea typeface="ＭＳ Ｐゴシック" pitchFamily="-96" charset="-128"/>
              </a:rPr>
              <a:t>Public Utilities Department</a:t>
            </a:r>
            <a:endParaRPr lang="en-US" dirty="0">
              <a:latin typeface="Arial" pitchFamily="34" charset="0"/>
              <a:ea typeface="ＭＳ Ｐゴシック" pitchFamily="-96" charset="-128"/>
            </a:endParaRPr>
          </a:p>
        </p:txBody>
      </p:sp>
      <p:sp>
        <p:nvSpPr>
          <p:cNvPr id="5125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127BE8A-986E-4E57-96AA-6284F013B7B1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124200" y="2996625"/>
            <a:ext cx="24368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665163" y="990600"/>
            <a:ext cx="7716837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/>
              <a:t>Fiscal Year 2014 Proposed Budget</a:t>
            </a:r>
          </a:p>
          <a:p>
            <a:pPr algn="ctr"/>
            <a:r>
              <a:rPr lang="en-US" sz="2600" b="1" dirty="0"/>
              <a:t>Non-General Fund Department Summary</a:t>
            </a:r>
          </a:p>
          <a:p>
            <a:endParaRPr lang="en-US" dirty="0"/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712904" y="6248400"/>
            <a:ext cx="12682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May </a:t>
            </a:r>
            <a:r>
              <a:rPr lang="en-US" sz="1400" dirty="0" smtClean="0"/>
              <a:t>29, </a:t>
            </a:r>
            <a:r>
              <a:rPr lang="en-US" sz="1400" dirty="0" smtClean="0"/>
              <a:t>2013</a:t>
            </a:r>
            <a:endParaRPr lang="en-US" sz="1400" dirty="0"/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3352800" y="6248400"/>
            <a:ext cx="23358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Public Utilities Department</a:t>
            </a:r>
            <a:endParaRPr lang="en-US" sz="1400" dirty="0"/>
          </a:p>
        </p:txBody>
      </p:sp>
      <p:sp>
        <p:nvSpPr>
          <p:cNvPr id="2055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B077447-59F5-44C8-9B17-963D36EBB0CB}" type="slidenum">
              <a:rPr lang="en-US" smtClean="0"/>
              <a:pPr/>
              <a:t>2</a:t>
            </a:fld>
            <a:endParaRPr lang="en-US" dirty="0" smtClean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07950" y="2214563"/>
          <a:ext cx="8274050" cy="3059112"/>
        </p:xfrm>
        <a:graphic>
          <a:graphicData uri="http://schemas.openxmlformats.org/presentationml/2006/ole">
            <p:oleObj spid="_x0000_s2051" name="Worksheet" r:id="rId5" imgW="6658051" imgH="2143049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29, 2013</a:t>
            </a: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 pitchFamily="34" charset="0"/>
                <a:ea typeface="ＭＳ Ｐゴシック" pitchFamily="-96" charset="-128"/>
              </a:rPr>
              <a:t>Public Utilities Department</a:t>
            </a:r>
            <a:endParaRPr lang="en-US" dirty="0">
              <a:latin typeface="Arial" pitchFamily="34" charset="0"/>
              <a:ea typeface="ＭＳ Ｐゴシック" pitchFamily="-96" charset="-128"/>
            </a:endParaRPr>
          </a:p>
        </p:txBody>
      </p:sp>
      <p:sp>
        <p:nvSpPr>
          <p:cNvPr id="5125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127BE8A-986E-4E57-96AA-6284F013B7B1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466185" y="990600"/>
            <a:ext cx="42354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Metro Fund Revenue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8" name="Chart 17"/>
          <p:cNvGraphicFramePr/>
          <p:nvPr/>
        </p:nvGraphicFramePr>
        <p:xfrm>
          <a:off x="381000" y="1524000"/>
          <a:ext cx="7727737" cy="4531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2705100" y="1752600"/>
          <a:ext cx="3886200" cy="304800"/>
        </p:xfrm>
        <a:graphic>
          <a:graphicData uri="http://schemas.openxmlformats.org/drawingml/2006/table">
            <a:tbl>
              <a:tblPr/>
              <a:tblGrid>
                <a:gridCol w="3886200"/>
              </a:tblGrid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Total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FY 2014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Budget $92,163,000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29, 2013</a:t>
            </a: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 pitchFamily="34" charset="0"/>
                <a:ea typeface="ＭＳ Ｐゴシック" pitchFamily="-96" charset="-128"/>
              </a:rPr>
              <a:t>Public Utilities Department</a:t>
            </a:r>
            <a:endParaRPr lang="en-US" dirty="0">
              <a:latin typeface="Arial" pitchFamily="34" charset="0"/>
              <a:ea typeface="ＭＳ Ｐゴシック" pitchFamily="-96" charset="-128"/>
            </a:endParaRPr>
          </a:p>
        </p:txBody>
      </p:sp>
      <p:sp>
        <p:nvSpPr>
          <p:cNvPr id="5125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127BE8A-986E-4E57-96AA-6284F013B7B1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75457" y="1066800"/>
            <a:ext cx="558018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Metro Fund Revenue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3-Year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Budget vs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Actuals</a:t>
            </a:r>
          </a:p>
        </p:txBody>
      </p:sp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104404" y="2667000"/>
          <a:ext cx="8296959" cy="1981200"/>
        </p:xfrm>
        <a:graphic>
          <a:graphicData uri="http://schemas.openxmlformats.org/presentationml/2006/ole">
            <p:oleObj spid="_x0000_s29702" name="Worksheet" r:id="rId5" imgW="7220102" imgH="1723949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29, 2013</a:t>
            </a: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 pitchFamily="34" charset="0"/>
                <a:ea typeface="ＭＳ Ｐゴシック" pitchFamily="-96" charset="-128"/>
              </a:rPr>
              <a:t>Public Utilities Department</a:t>
            </a:r>
            <a:endParaRPr lang="en-US" dirty="0">
              <a:latin typeface="Arial" pitchFamily="34" charset="0"/>
              <a:ea typeface="ＭＳ Ｐゴシック" pitchFamily="-96" charset="-128"/>
            </a:endParaRPr>
          </a:p>
        </p:txBody>
      </p:sp>
      <p:sp>
        <p:nvSpPr>
          <p:cNvPr id="5125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127BE8A-986E-4E57-96AA-6284F013B7B1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022161" y="990600"/>
            <a:ext cx="51235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Metro Fund Expenditures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33400" y="6019800"/>
            <a:ext cx="4800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 smtClean="0"/>
              <a:t>Debt includes SRF Loan Payments</a:t>
            </a:r>
            <a:endParaRPr lang="en-US" sz="1000" dirty="0"/>
          </a:p>
        </p:txBody>
      </p:sp>
      <p:graphicFrame>
        <p:nvGraphicFramePr>
          <p:cNvPr id="12" name="Chart 11"/>
          <p:cNvGraphicFramePr/>
          <p:nvPr/>
        </p:nvGraphicFramePr>
        <p:xfrm>
          <a:off x="228600" y="1676400"/>
          <a:ext cx="8181975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29, 2013</a:t>
            </a: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 pitchFamily="34" charset="0"/>
                <a:ea typeface="ＭＳ Ｐゴシック" pitchFamily="-96" charset="-128"/>
              </a:rPr>
              <a:t>Public Utilities Department</a:t>
            </a:r>
            <a:endParaRPr lang="en-US" dirty="0">
              <a:latin typeface="Arial" pitchFamily="34" charset="0"/>
              <a:ea typeface="ＭＳ Ｐゴシック" pitchFamily="-96" charset="-128"/>
            </a:endParaRPr>
          </a:p>
        </p:txBody>
      </p:sp>
      <p:sp>
        <p:nvSpPr>
          <p:cNvPr id="5125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127BE8A-986E-4E57-96AA-6284F013B7B1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704335" y="990600"/>
            <a:ext cx="375917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Metro Fund 3-Year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Budget vs Actuals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1752" name="Object 8"/>
          <p:cNvGraphicFramePr>
            <a:graphicFrameLocks noChangeAspect="1"/>
          </p:cNvGraphicFramePr>
          <p:nvPr/>
        </p:nvGraphicFramePr>
        <p:xfrm>
          <a:off x="275828" y="2743200"/>
          <a:ext cx="7906147" cy="1262063"/>
        </p:xfrm>
        <a:graphic>
          <a:graphicData uri="http://schemas.openxmlformats.org/presentationml/2006/ole">
            <p:oleObj spid="_x0000_s31752" name="Worksheet" r:id="rId5" imgW="7220102" imgH="1152449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29, 2013</a:t>
            </a: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 pitchFamily="34" charset="0"/>
                <a:ea typeface="ＭＳ Ｐゴシック" pitchFamily="-96" charset="-128"/>
              </a:rPr>
              <a:t>Public Utilities Department</a:t>
            </a:r>
            <a:endParaRPr lang="en-US" dirty="0">
              <a:latin typeface="Arial" pitchFamily="34" charset="0"/>
              <a:ea typeface="ＭＳ Ｐゴシック" pitchFamily="-96" charset="-128"/>
            </a:endParaRPr>
          </a:p>
        </p:txBody>
      </p:sp>
      <p:sp>
        <p:nvSpPr>
          <p:cNvPr id="5125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127BE8A-986E-4E57-96AA-6284F013B7B1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885570" y="990600"/>
            <a:ext cx="33967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Wastewater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3-Year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Budget vs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Actuals (cont.)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49897" y="2243138"/>
          <a:ext cx="8337628" cy="3090862"/>
        </p:xfrm>
        <a:graphic>
          <a:graphicData uri="http://schemas.openxmlformats.org/presentationml/2006/ole">
            <p:oleObj spid="_x0000_s32775" name="Worksheet" r:id="rId5" imgW="7220102" imgH="2676449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29, 2013</a:t>
            </a: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 pitchFamily="34" charset="0"/>
                <a:ea typeface="ＭＳ Ｐゴシック" pitchFamily="-96" charset="-128"/>
              </a:rPr>
              <a:t>Public Utilities Department</a:t>
            </a:r>
            <a:endParaRPr lang="en-US" dirty="0">
              <a:latin typeface="Arial" pitchFamily="34" charset="0"/>
              <a:ea typeface="ＭＳ Ｐゴシック" pitchFamily="-96" charset="-128"/>
            </a:endParaRPr>
          </a:p>
        </p:txBody>
      </p:sp>
      <p:sp>
        <p:nvSpPr>
          <p:cNvPr id="5125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127BE8A-986E-4E57-96AA-6284F013B7B1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188122" y="990600"/>
            <a:ext cx="279159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Metro Fund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Variance Analysis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406400" y="2090738"/>
          <a:ext cx="7570967" cy="3624262"/>
        </p:xfrm>
        <a:graphic>
          <a:graphicData uri="http://schemas.openxmlformats.org/presentationml/2006/ole">
            <p:oleObj spid="_x0000_s33797" name="Worksheet" r:id="rId5" imgW="5591251" imgH="2676449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0"/>
          <p:cNvSpPr>
            <a:spLocks noGrp="1"/>
          </p:cNvSpPr>
          <p:nvPr>
            <p:ph idx="1"/>
          </p:nvPr>
        </p:nvSpPr>
        <p:spPr>
          <a:xfrm>
            <a:off x="228600" y="4648200"/>
            <a:ext cx="8153400" cy="5334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Total FY14 Supplies Budget = $20,390,282</a:t>
            </a:r>
            <a:endParaRPr lang="en-US" sz="2400" i="1" dirty="0" smtClean="0">
              <a:solidFill>
                <a:srgbClr val="FF0000"/>
              </a:solidFill>
              <a:cs typeface="Arial" pitchFamily="34" charset="0"/>
            </a:endParaRP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2400" i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29, 2013</a:t>
            </a: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 pitchFamily="34" charset="0"/>
                <a:ea typeface="ＭＳ Ｐゴシック" pitchFamily="-96" charset="-128"/>
              </a:rPr>
              <a:t>Public Utilities Department</a:t>
            </a:r>
            <a:endParaRPr lang="en-US" dirty="0">
              <a:latin typeface="Arial" pitchFamily="34" charset="0"/>
              <a:ea typeface="ＭＳ Ｐゴシック" pitchFamily="-96" charset="-128"/>
            </a:endParaRPr>
          </a:p>
        </p:txBody>
      </p:sp>
      <p:sp>
        <p:nvSpPr>
          <p:cNvPr id="4101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5821DD7-99A1-40A1-91B0-833AC1F0A83F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671888" y="990600"/>
            <a:ext cx="1892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Supplies</a:t>
            </a:r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164802" y="2667000"/>
          <a:ext cx="8138978" cy="1447799"/>
        </p:xfrm>
        <a:graphic>
          <a:graphicData uri="http://schemas.openxmlformats.org/presentationml/2006/ole">
            <p:oleObj spid="_x0000_s21509" name="Worksheet" r:id="rId5" imgW="5943600" imgH="1057351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2828</TotalTime>
  <Words>488</Words>
  <Application>Microsoft Office PowerPoint</Application>
  <PresentationFormat>On-screen Show (4:3)</PresentationFormat>
  <Paragraphs>135</Paragraphs>
  <Slides>16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Blank Presentation</vt:lpstr>
      <vt:lpstr>Worksheet</vt:lpstr>
      <vt:lpstr>Public Utilities Department Metro Fund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Manager/>
  <Company>City of San Diego Publishing Services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Amor Figuracion</dc:creator>
  <cp:keywords/>
  <dc:description/>
  <cp:lastModifiedBy>RR</cp:lastModifiedBy>
  <cp:revision>168</cp:revision>
  <dcterms:created xsi:type="dcterms:W3CDTF">2010-04-09T15:01:07Z</dcterms:created>
  <dcterms:modified xsi:type="dcterms:W3CDTF">2013-05-23T22:40:09Z</dcterms:modified>
  <cp:category/>
</cp:coreProperties>
</file>